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4" r:id="rId6"/>
    <p:sldId id="273" r:id="rId7"/>
    <p:sldId id="281" r:id="rId8"/>
    <p:sldId id="275" r:id="rId9"/>
    <p:sldId id="276" r:id="rId10"/>
    <p:sldId id="277" r:id="rId11"/>
    <p:sldId id="278" r:id="rId12"/>
    <p:sldId id="279" r:id="rId13"/>
    <p:sldId id="280" r:id="rId14"/>
    <p:sldId id="25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  <a:srgbClr val="87AF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048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C330-413B-4D31-BADB-A1E2AC969DBB}" type="datetimeFigureOut">
              <a:rPr lang="es-ES" smtClean="0"/>
              <a:pPr/>
              <a:t>10/09/2019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E6F3-3924-4498-B490-A9728D4A56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ional measuring equipm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325"/>
          <a:stretch>
            <a:fillRect/>
          </a:stretch>
        </p:blipFill>
        <p:spPr bwMode="auto">
          <a:xfrm>
            <a:off x="0" y="0"/>
            <a:ext cx="9144275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3480" y="980728"/>
            <a:ext cx="468052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8800" dirty="0" smtClean="0">
                <a:solidFill>
                  <a:schemeClr val="bg1"/>
                </a:solidFill>
                <a:latin typeface="MicrogrammaDMedExt" pitchFamily="34" charset="0"/>
              </a:rPr>
              <a:t/>
            </a:r>
            <a:br>
              <a:rPr lang="es-ES" sz="8800" dirty="0" smtClean="0">
                <a:solidFill>
                  <a:schemeClr val="bg1"/>
                </a:solidFill>
                <a:latin typeface="MicrogrammaDMedExt" pitchFamily="34" charset="0"/>
              </a:rPr>
            </a:br>
            <a:r>
              <a:rPr lang="es-ES" sz="1300" dirty="0" smtClean="0">
                <a:solidFill>
                  <a:schemeClr val="bg1"/>
                </a:solidFill>
                <a:latin typeface="MicrogrammaDMedExt" pitchFamily="34" charset="0"/>
              </a:rPr>
              <a:t>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COST-EFFECTIVE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SOLUTION </a:t>
            </a:r>
            <a:br>
              <a:rPr lang="es-E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IP LAST MILE MONITORING</a:t>
            </a:r>
            <a:endParaRPr lang="es-ES" sz="88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4581128"/>
            <a:ext cx="3592488" cy="1752600"/>
          </a:xfrm>
        </p:spPr>
        <p:txBody>
          <a:bodyPr/>
          <a:lstStyle/>
          <a:p>
            <a:pPr algn="l"/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Presentation</a:t>
            </a:r>
            <a:endParaRPr lang="es-ES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4 Imagen" descr="LOGO GSERTEL transparente 30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56992"/>
            <a:ext cx="2684754" cy="535160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4211960" y="476672"/>
            <a:ext cx="783704" cy="864096"/>
            <a:chOff x="4211960" y="476672"/>
            <a:chExt cx="783704" cy="864096"/>
          </a:xfrm>
        </p:grpSpPr>
        <p:cxnSp>
          <p:nvCxnSpPr>
            <p:cNvPr id="11" name="10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 rot="10800000">
            <a:off x="6588225" y="4509120"/>
            <a:ext cx="783704" cy="864096"/>
            <a:chOff x="4211960" y="476672"/>
            <a:chExt cx="783704" cy="864096"/>
          </a:xfrm>
        </p:grpSpPr>
        <p:cxnSp>
          <p:nvCxnSpPr>
            <p:cNvPr id="16" name="15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17 Imagen" descr="LOGO_GPROB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4664"/>
            <a:ext cx="4386072" cy="1157923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8747666" y="6642556"/>
            <a:ext cx="396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</a:rPr>
              <a:t>V1.0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764704"/>
            <a:ext cx="7092280" cy="4896544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12" name="11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3" name="12 Imagen" descr="IP 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32856"/>
            <a:ext cx="5940152" cy="316996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23528" y="3068960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The white zone contains the polling channels</a:t>
            </a:r>
          </a:p>
        </p:txBody>
      </p:sp>
      <p:grpSp>
        <p:nvGrpSpPr>
          <p:cNvPr id="3" name="16 Grupo"/>
          <p:cNvGrpSpPr/>
          <p:nvPr/>
        </p:nvGrpSpPr>
        <p:grpSpPr>
          <a:xfrm rot="10800000">
            <a:off x="5292080" y="620688"/>
            <a:ext cx="783704" cy="864096"/>
            <a:chOff x="4211960" y="476672"/>
            <a:chExt cx="783704" cy="8640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2 Subtítulo"/>
          <p:cNvSpPr txBox="1">
            <a:spLocks/>
          </p:cNvSpPr>
          <p:nvPr/>
        </p:nvSpPr>
        <p:spPr>
          <a:xfrm>
            <a:off x="755576" y="476672"/>
            <a:ext cx="5112568" cy="1080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Monitor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355976" y="3356992"/>
            <a:ext cx="4392488" cy="864096"/>
          </a:xfrm>
          <a:prstGeom prst="roundRect">
            <a:avLst/>
          </a:prstGeom>
          <a:noFill/>
          <a:ln w="28575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curvado"/>
          <p:cNvCxnSpPr>
            <a:stCxn id="16" idx="0"/>
            <a:endCxn id="28" idx="0"/>
          </p:cNvCxnSpPr>
          <p:nvPr/>
        </p:nvCxnSpPr>
        <p:spPr>
          <a:xfrm rot="16200000" flipH="1">
            <a:off x="4004810" y="809582"/>
            <a:ext cx="288032" cy="4806788"/>
          </a:xfrm>
          <a:prstGeom prst="curvedConnector3">
            <a:avLst>
              <a:gd name="adj1" fmla="val -79366"/>
            </a:avLst>
          </a:prstGeom>
          <a:ln w="28575">
            <a:solidFill>
              <a:srgbClr val="FF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763688" y="3600000"/>
            <a:ext cx="576064" cy="0"/>
          </a:xfrm>
          <a:prstGeom prst="line">
            <a:avLst/>
          </a:prstGeom>
          <a:ln w="19050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835696" y="1296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>
                <a:solidFill>
                  <a:schemeClr val="bg1"/>
                </a:solidFill>
              </a:rPr>
              <a:t>polling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</a:t>
            </a:r>
            <a:r>
              <a:rPr lang="es-ES" sz="1600" dirty="0" err="1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764704"/>
            <a:ext cx="7092280" cy="4896544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12" name="11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3" name="12 Imagen" descr="IP 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41701"/>
            <a:ext cx="5940152" cy="315227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23528" y="3068960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Shows a more </a:t>
            </a:r>
            <a:r>
              <a:rPr lang="es-ES" sz="1600" dirty="0" err="1" smtClean="0">
                <a:solidFill>
                  <a:schemeClr val="bg1"/>
                </a:solidFill>
              </a:rPr>
              <a:t>detailed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information</a:t>
            </a:r>
            <a:r>
              <a:rPr lang="es-ES" sz="1600" dirty="0" smtClean="0">
                <a:solidFill>
                  <a:schemeClr val="bg1"/>
                </a:solidFill>
              </a:rPr>
              <a:t> of </a:t>
            </a:r>
            <a:r>
              <a:rPr lang="es-ES" sz="1600" dirty="0" err="1" smtClean="0">
                <a:solidFill>
                  <a:schemeClr val="bg1"/>
                </a:solidFill>
              </a:rPr>
              <a:t>each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channel</a:t>
            </a:r>
            <a:endParaRPr lang="es-ES" sz="1600" dirty="0">
              <a:solidFill>
                <a:schemeClr val="bg1"/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 rot="10800000">
            <a:off x="5292080" y="620688"/>
            <a:ext cx="783704" cy="864096"/>
            <a:chOff x="4211960" y="476672"/>
            <a:chExt cx="783704" cy="8640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2 Subtítulo"/>
          <p:cNvSpPr txBox="1">
            <a:spLocks/>
          </p:cNvSpPr>
          <p:nvPr/>
        </p:nvSpPr>
        <p:spPr>
          <a:xfrm>
            <a:off x="755576" y="476672"/>
            <a:ext cx="5112568" cy="1080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Monitor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835696" y="1296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chemeClr val="bg1"/>
                </a:solidFill>
              </a:rPr>
              <a:t>xtended </a:t>
            </a:r>
            <a:r>
              <a:rPr lang="es-ES" dirty="0" err="1" smtClean="0">
                <a:solidFill>
                  <a:schemeClr val="bg1"/>
                </a:solidFill>
              </a:rPr>
              <a:t>info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</a:t>
            </a:r>
            <a:r>
              <a:rPr lang="es-ES" sz="1600" dirty="0" err="1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764704"/>
            <a:ext cx="7092280" cy="4896544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12" name="11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3" name="12 Imagen" descr="IP 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7123" y="2141701"/>
            <a:ext cx="5913602" cy="315227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23528" y="3068960"/>
            <a:ext cx="2843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Shows </a:t>
            </a:r>
            <a:r>
              <a:rPr lang="es-ES" sz="1600" dirty="0" err="1" smtClean="0">
                <a:solidFill>
                  <a:schemeClr val="bg1"/>
                </a:solidFill>
              </a:rPr>
              <a:t>all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information</a:t>
            </a:r>
            <a:r>
              <a:rPr lang="es-ES" sz="1600" dirty="0" smtClean="0">
                <a:solidFill>
                  <a:schemeClr val="bg1"/>
                </a:solidFill>
              </a:rPr>
              <a:t> and </a:t>
            </a:r>
            <a:r>
              <a:rPr lang="es-ES" sz="1600" dirty="0" err="1" smtClean="0">
                <a:solidFill>
                  <a:schemeClr val="bg1"/>
                </a:solidFill>
              </a:rPr>
              <a:t>measurements</a:t>
            </a:r>
            <a:r>
              <a:rPr lang="es-ES" sz="1600" dirty="0" smtClean="0">
                <a:solidFill>
                  <a:schemeClr val="bg1"/>
                </a:solidFill>
              </a:rPr>
              <a:t> of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selected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channel</a:t>
            </a:r>
            <a:r>
              <a:rPr lang="es-ES" sz="1600" dirty="0" smtClean="0">
                <a:solidFill>
                  <a:schemeClr val="bg1"/>
                </a:solidFill>
              </a:rPr>
              <a:t>:</a:t>
            </a:r>
          </a:p>
          <a:p>
            <a:pPr algn="r">
              <a:buFont typeface="Arial" pitchFamily="34" charset="0"/>
              <a:buChar char="•"/>
            </a:pPr>
            <a:r>
              <a:rPr lang="es-ES" sz="1600" dirty="0" err="1" smtClean="0">
                <a:solidFill>
                  <a:schemeClr val="bg1"/>
                </a:solidFill>
              </a:rPr>
              <a:t>Measurements</a:t>
            </a:r>
            <a:endParaRPr lang="es-ES" sz="1600" dirty="0" smtClean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Services pie chart with the occupation of each </a:t>
            </a:r>
            <a:r>
              <a:rPr lang="en-US" sz="1600" dirty="0" smtClean="0">
                <a:solidFill>
                  <a:schemeClr val="bg1"/>
                </a:solidFill>
              </a:rPr>
              <a:t>service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Services list with bitrates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List of alarms</a:t>
            </a:r>
            <a:endParaRPr lang="es-ES" sz="1600" dirty="0" err="1">
              <a:solidFill>
                <a:schemeClr val="bg1"/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 rot="10800000">
            <a:off x="5292080" y="620688"/>
            <a:ext cx="783704" cy="864096"/>
            <a:chOff x="4211960" y="476672"/>
            <a:chExt cx="783704" cy="8640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2 Subtítulo"/>
          <p:cNvSpPr txBox="1">
            <a:spLocks/>
          </p:cNvSpPr>
          <p:nvPr/>
        </p:nvSpPr>
        <p:spPr>
          <a:xfrm>
            <a:off x="755576" y="476672"/>
            <a:ext cx="5112568" cy="1080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Monitor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835696" y="1296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>
                <a:solidFill>
                  <a:schemeClr val="bg1"/>
                </a:solidFill>
              </a:rPr>
              <a:t>channel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card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</a:t>
            </a:r>
            <a:r>
              <a:rPr lang="es-ES" sz="1600" dirty="0" err="1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323528" y="476672"/>
            <a:ext cx="8820472" cy="5184576"/>
            <a:chOff x="-1728192" y="476672"/>
            <a:chExt cx="8820472" cy="5184576"/>
          </a:xfrm>
        </p:grpSpPr>
        <p:sp>
          <p:nvSpPr>
            <p:cNvPr id="14" name="13 Rectángulo"/>
            <p:cNvSpPr/>
            <p:nvPr/>
          </p:nvSpPr>
          <p:spPr>
            <a:xfrm>
              <a:off x="0" y="764704"/>
              <a:ext cx="7092280" cy="4896544"/>
            </a:xfrm>
            <a:prstGeom prst="rect">
              <a:avLst/>
            </a:prstGeom>
            <a:solidFill>
              <a:srgbClr val="87A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" name="16 Grupo"/>
            <p:cNvGrpSpPr/>
            <p:nvPr/>
          </p:nvGrpSpPr>
          <p:grpSpPr>
            <a:xfrm rot="10800000">
              <a:off x="1224136" y="620688"/>
              <a:ext cx="783704" cy="864096"/>
              <a:chOff x="8279904" y="476672"/>
              <a:chExt cx="783704" cy="864096"/>
            </a:xfrm>
          </p:grpSpPr>
          <p:cxnSp>
            <p:nvCxnSpPr>
              <p:cNvPr id="18" name="17 Conector recto"/>
              <p:cNvCxnSpPr/>
              <p:nvPr/>
            </p:nvCxnSpPr>
            <p:spPr>
              <a:xfrm>
                <a:off x="9063608" y="476672"/>
                <a:ext cx="0" cy="86409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 flipH="1">
                <a:off x="8279904" y="476672"/>
                <a:ext cx="783704" cy="838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2 Subtítulo"/>
            <p:cNvSpPr txBox="1">
              <a:spLocks/>
            </p:cNvSpPr>
            <p:nvPr/>
          </p:nvSpPr>
          <p:spPr>
            <a:xfrm>
              <a:off x="-1728192" y="476672"/>
              <a:ext cx="5112568" cy="1080120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s-ES" sz="36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Alarms</a:t>
              </a:r>
            </a:p>
          </p:txBody>
        </p:sp>
      </p:grp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12" name="11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3" name="12 Imagen" descr="IP 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5913602" cy="3145233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012160" y="2996952"/>
            <a:ext cx="2843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user</a:t>
            </a:r>
            <a:r>
              <a:rPr lang="es-ES" sz="1600" dirty="0" smtClean="0">
                <a:solidFill>
                  <a:schemeClr val="bg1"/>
                </a:solidFill>
              </a:rPr>
              <a:t> can </a:t>
            </a:r>
            <a:r>
              <a:rPr lang="es-ES" sz="1600" dirty="0" err="1" smtClean="0">
                <a:solidFill>
                  <a:schemeClr val="bg1"/>
                </a:solidFill>
              </a:rPr>
              <a:t>create</a:t>
            </a:r>
            <a:r>
              <a:rPr lang="es-ES" sz="1600" dirty="0" smtClean="0">
                <a:solidFill>
                  <a:schemeClr val="bg1"/>
                </a:solidFill>
              </a:rPr>
              <a:t> as </a:t>
            </a:r>
            <a:r>
              <a:rPr lang="es-ES" sz="1600" dirty="0" err="1" smtClean="0">
                <a:solidFill>
                  <a:schemeClr val="bg1"/>
                </a:solidFill>
              </a:rPr>
              <a:t>many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alarms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profiles</a:t>
            </a:r>
            <a:r>
              <a:rPr lang="es-ES" sz="1600" dirty="0" smtClean="0">
                <a:solidFill>
                  <a:schemeClr val="bg1"/>
                </a:solidFill>
              </a:rPr>
              <a:t> as he </a:t>
            </a:r>
            <a:r>
              <a:rPr lang="es-ES" sz="1600" dirty="0" err="1" smtClean="0">
                <a:solidFill>
                  <a:schemeClr val="bg1"/>
                </a:solidFill>
              </a:rPr>
              <a:t>wants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alarms</a:t>
            </a:r>
            <a:r>
              <a:rPr lang="es-ES" sz="1600" dirty="0" smtClean="0">
                <a:solidFill>
                  <a:schemeClr val="bg1"/>
                </a:solidFill>
              </a:rPr>
              <a:t> os </a:t>
            </a:r>
            <a:r>
              <a:rPr lang="es-ES" sz="1600" dirty="0" err="1" smtClean="0">
                <a:solidFill>
                  <a:schemeClr val="bg1"/>
                </a:solidFill>
              </a:rPr>
              <a:t>each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profile</a:t>
            </a:r>
            <a:r>
              <a:rPr lang="es-ES" sz="1600" dirty="0" smtClean="0">
                <a:solidFill>
                  <a:schemeClr val="bg1"/>
                </a:solidFill>
              </a:rPr>
              <a:t> are </a:t>
            </a:r>
            <a:r>
              <a:rPr lang="es-ES" sz="1600" dirty="0" err="1" smtClean="0">
                <a:solidFill>
                  <a:schemeClr val="bg1"/>
                </a:solidFill>
              </a:rPr>
              <a:t>configured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separately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</a:t>
            </a:r>
            <a:r>
              <a:rPr lang="es-ES" sz="1600" dirty="0" err="1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 GSERTEL transparente 300p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9623" y="1124744"/>
            <a:ext cx="2684754" cy="53516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203848" y="20608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Contact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7564" y="2708920"/>
            <a:ext cx="78488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www.gsertel.com</a:t>
            </a:r>
          </a:p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info@gsertel.com</a:t>
            </a:r>
          </a:p>
          <a:p>
            <a:pPr algn="ctr"/>
            <a:endParaRPr lang="pt-BR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+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34 981 522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447</a:t>
            </a:r>
          </a:p>
          <a:p>
            <a:pPr algn="ctr"/>
            <a:endParaRPr lang="pt-BR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pt-BR" dirty="0" smtClean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pt-BR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pt-BR" dirty="0" smtClean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Volta do Castro s/n - E15706 Santiago de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Compostela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· A </a:t>
            </a:r>
            <a:r>
              <a:rPr lang="pt-BR" sz="1600" dirty="0" err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Coruña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458" name="AutoShape 2" descr="Resultado de imagen de chincheta google maps"/>
          <p:cNvSpPr>
            <a:spLocks noChangeAspect="1" noChangeArrowheads="1"/>
          </p:cNvSpPr>
          <p:nvPr/>
        </p:nvSpPr>
        <p:spPr bwMode="auto">
          <a:xfrm>
            <a:off x="1555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16 Imagen" descr="57003.png"/>
          <p:cNvPicPr>
            <a:picLocks noChangeAspect="1"/>
          </p:cNvPicPr>
          <p:nvPr/>
        </p:nvPicPr>
        <p:blipFill>
          <a:blip r:embed="rId3" cstate="print">
            <a:lum bright="59000"/>
          </a:blip>
          <a:stretch>
            <a:fillRect/>
          </a:stretch>
        </p:blipFill>
        <p:spPr>
          <a:xfrm>
            <a:off x="1259632" y="5157192"/>
            <a:ext cx="288032" cy="288032"/>
          </a:xfrm>
          <a:prstGeom prst="rect">
            <a:avLst/>
          </a:prstGeom>
        </p:spPr>
      </p:pic>
      <p:pic>
        <p:nvPicPr>
          <p:cNvPr id="18" name="17 Imagen" descr="phone-call-auricular-symbol-in-black_icon-icons.com_56483.png"/>
          <p:cNvPicPr>
            <a:picLocks noChangeAspect="1"/>
          </p:cNvPicPr>
          <p:nvPr/>
        </p:nvPicPr>
        <p:blipFill>
          <a:blip r:embed="rId4" cstate="print">
            <a:lum bright="71000"/>
          </a:blip>
          <a:stretch>
            <a:fillRect/>
          </a:stretch>
        </p:blipFill>
        <p:spPr>
          <a:xfrm>
            <a:off x="3347864" y="3573016"/>
            <a:ext cx="28803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1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4098" name="Picture 2" descr="https://www.gsertel.com/static/media/image/99601-20190613135450.jpg"/>
          <p:cNvPicPr>
            <a:picLocks noChangeAspect="1" noChangeArrowheads="1"/>
          </p:cNvPicPr>
          <p:nvPr/>
        </p:nvPicPr>
        <p:blipFill>
          <a:blip r:embed="rId3" cstate="print"/>
          <a:srcRect l="18540" t="38611" r="17230" b="26545"/>
          <a:stretch>
            <a:fillRect/>
          </a:stretch>
        </p:blipFill>
        <p:spPr bwMode="auto">
          <a:xfrm>
            <a:off x="1187624" y="2276872"/>
            <a:ext cx="6696744" cy="2554428"/>
          </a:xfrm>
          <a:prstGeom prst="rect">
            <a:avLst/>
          </a:prstGeom>
          <a:noFill/>
        </p:spPr>
      </p:pic>
      <p:sp>
        <p:nvSpPr>
          <p:cNvPr id="27" name="2 Subtítulo"/>
          <p:cNvSpPr txBox="1">
            <a:spLocks/>
          </p:cNvSpPr>
          <p:nvPr/>
        </p:nvSpPr>
        <p:spPr>
          <a:xfrm>
            <a:off x="2689448" y="5049180"/>
            <a:ext cx="3592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MULTIPLE STANDARDS </a:t>
            </a:r>
          </a:p>
        </p:txBody>
      </p:sp>
      <p:pic>
        <p:nvPicPr>
          <p:cNvPr id="28" name="27 Imagen" descr="LOGO_GPROB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32656"/>
            <a:ext cx="4386072" cy="1157923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2411760" y="15567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87AFBF"/>
                </a:solidFill>
              </a:rPr>
              <a:t>PROFESSIONAL IP LAST MILE MONITORING</a:t>
            </a:r>
            <a:endParaRPr lang="es-ES" dirty="0">
              <a:solidFill>
                <a:srgbClr val="87AFBF"/>
              </a:solidFill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0" y="5013176"/>
            <a:ext cx="26277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COMPACT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DESIGN 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2 Subtítulo"/>
          <p:cNvSpPr txBox="1">
            <a:spLocks/>
          </p:cNvSpPr>
          <p:nvPr/>
        </p:nvSpPr>
        <p:spPr>
          <a:xfrm>
            <a:off x="6343600" y="4941168"/>
            <a:ext cx="2800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PROFESSIONAL USE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  <a:noFill/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4211960" y="2348880"/>
            <a:ext cx="32038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Main</a:t>
            </a:r>
            <a:endParaRPr lang="es-ES" sz="4000" b="1" dirty="0" smtClean="0">
              <a:solidFill>
                <a:srgbClr val="87AFB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40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features</a:t>
            </a:r>
            <a:endParaRPr lang="es-ES" sz="4000" b="1" dirty="0" smtClean="0">
              <a:solidFill>
                <a:srgbClr val="87AFB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779912" y="1484784"/>
            <a:ext cx="783704" cy="864096"/>
            <a:chOff x="4211960" y="476672"/>
            <a:chExt cx="783704" cy="864096"/>
          </a:xfrm>
        </p:grpSpPr>
        <p:cxnSp>
          <p:nvCxnSpPr>
            <p:cNvPr id="20" name="19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 rot="10800000">
            <a:off x="6740624" y="2924944"/>
            <a:ext cx="783704" cy="864096"/>
            <a:chOff x="4211960" y="476672"/>
            <a:chExt cx="783704" cy="864096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24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251520" y="3013502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Gsertel's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GProbe10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is a cost-effective IP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last mile probe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that allows remote and real-time IP signal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monitoring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-36512" y="655012"/>
            <a:ext cx="5220072" cy="4968552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2988000" y="1051200"/>
            <a:ext cx="5112568" cy="108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 </a:t>
            </a:r>
            <a:r>
              <a:rPr lang="es-ES" sz="36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Analysis</a:t>
            </a:r>
            <a:endParaRPr lang="es-ES" sz="3600" b="1" dirty="0" smtClean="0">
              <a:solidFill>
                <a:srgbClr val="87AFB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4" name="13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7" name="16 Imagen" descr="GProbe10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43824" y="908720"/>
            <a:ext cx="7200000" cy="4786852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220000" y="2854800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Complete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analysis of the IP signals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Maximum and minimum arrival interval between packets in one second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IP and UDP payload bitrate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Media loss rate and loss IP frame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Multiple IP flows in parallel (up to 64)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IP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Jitter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UDP and RTP modes (auto)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Main</a:t>
            </a:r>
            <a:r>
              <a:rPr lang="es-ES" sz="1600" dirty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ES" sz="1600" dirty="0" err="1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features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-1044624" y="764704"/>
            <a:ext cx="7200000" cy="4968552"/>
            <a:chOff x="2915816" y="620688"/>
            <a:chExt cx="7200000" cy="4968552"/>
          </a:xfrm>
        </p:grpSpPr>
        <p:sp>
          <p:nvSpPr>
            <p:cNvPr id="16" name="15 Rectángulo"/>
            <p:cNvSpPr/>
            <p:nvPr/>
          </p:nvSpPr>
          <p:spPr>
            <a:xfrm>
              <a:off x="3923928" y="620688"/>
              <a:ext cx="5220072" cy="4968552"/>
            </a:xfrm>
            <a:prstGeom prst="rect">
              <a:avLst/>
            </a:prstGeom>
            <a:solidFill>
              <a:srgbClr val="87A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16 Imagen" descr="GProbe10_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816" y="764704"/>
              <a:ext cx="7200000" cy="4786852"/>
            </a:xfrm>
            <a:prstGeom prst="rect">
              <a:avLst/>
            </a:prstGeom>
          </p:spPr>
        </p:pic>
      </p:grp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2987824" y="1052736"/>
            <a:ext cx="5112568" cy="108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</a:t>
            </a:r>
            <a:r>
              <a:rPr lang="es-ES" sz="36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much</a:t>
            </a:r>
            <a:r>
              <a:rPr lang="es-ES" sz="3600" b="1" dirty="0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more…</a:t>
            </a:r>
          </a:p>
        </p:txBody>
      </p:sp>
      <p:pic>
        <p:nvPicPr>
          <p:cNvPr id="14" name="13 Imagen" descr="LOGO_GPROBE10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220368" y="2852936"/>
            <a:ext cx="4392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Alarms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level 1 and level 2 priority errors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Configurable type of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alarm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(Info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Warning, Error)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HTML5 control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SNMP control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Ethernet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connectivity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Internal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storage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: 20MB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External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storage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: USB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port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Main</a:t>
            </a:r>
            <a:r>
              <a:rPr lang="es-ES" sz="1600" dirty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ES" sz="1600" dirty="0" err="1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features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620688"/>
            <a:ext cx="5220072" cy="4968552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2988000" y="1051200"/>
            <a:ext cx="5112568" cy="108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Optional</a:t>
            </a:r>
            <a:r>
              <a:rPr lang="es-ES" sz="3600" b="1" dirty="0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ES" sz="36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features</a:t>
            </a:r>
            <a:endParaRPr lang="es-ES" sz="3600" b="1" dirty="0" smtClean="0">
              <a:solidFill>
                <a:srgbClr val="87AFB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20000" y="2854800"/>
            <a:ext cx="377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Additional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IP flows in parallel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(16 additional flows each license)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Level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 priority errors alarms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x RF 75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Ω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(DVB-T/T2, ISDB-T/Tb, QAM or DVB-S/S2)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Power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supply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-48VDC 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Rack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adapter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6" name="15 Imagen" descr="GProbe10_04.png"/>
          <p:cNvPicPr>
            <a:picLocks noChangeAspect="1"/>
          </p:cNvPicPr>
          <p:nvPr/>
        </p:nvPicPr>
        <p:blipFill>
          <a:blip r:embed="rId4" cstate="print"/>
          <a:srcRect r="32131"/>
          <a:stretch>
            <a:fillRect/>
          </a:stretch>
        </p:blipFill>
        <p:spPr>
          <a:xfrm>
            <a:off x="-108520" y="908720"/>
            <a:ext cx="5292080" cy="5482637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Main</a:t>
            </a:r>
            <a:r>
              <a:rPr lang="es-ES" sz="1600" dirty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ES" sz="1600" dirty="0" err="1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features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  <a:solidFill>
            <a:schemeClr val="bg1">
              <a:lumMod val="50000"/>
              <a:alpha val="14000"/>
            </a:schemeClr>
          </a:solidFill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4211960" y="2348880"/>
            <a:ext cx="32038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</a:t>
            </a:r>
          </a:p>
          <a:p>
            <a:pPr>
              <a:lnSpc>
                <a:spcPct val="150000"/>
              </a:lnSpc>
            </a:pPr>
            <a:r>
              <a:rPr lang="es-ES" sz="4000" b="1" dirty="0" err="1" smtClean="0">
                <a:solidFill>
                  <a:srgbClr val="87AFB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4000" b="1" dirty="0" smtClean="0">
              <a:solidFill>
                <a:srgbClr val="87AFB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18 Grupo"/>
          <p:cNvGrpSpPr/>
          <p:nvPr/>
        </p:nvGrpSpPr>
        <p:grpSpPr>
          <a:xfrm>
            <a:off x="3779912" y="1484784"/>
            <a:ext cx="783704" cy="864096"/>
            <a:chOff x="4211960" y="476672"/>
            <a:chExt cx="783704" cy="864096"/>
          </a:xfrm>
        </p:grpSpPr>
        <p:cxnSp>
          <p:nvCxnSpPr>
            <p:cNvPr id="20" name="19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21 Grupo"/>
          <p:cNvGrpSpPr/>
          <p:nvPr/>
        </p:nvGrpSpPr>
        <p:grpSpPr>
          <a:xfrm rot="10800000">
            <a:off x="6740624" y="2924944"/>
            <a:ext cx="783704" cy="864096"/>
            <a:chOff x="4211960" y="476672"/>
            <a:chExt cx="783704" cy="864096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24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-108520" y="2996952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HTML5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control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Intuitive interface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standard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browser</a:t>
            </a:r>
            <a:endParaRPr lang="el-GR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All the measurements at a glance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User configurable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alarms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Setup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 GProbe10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764704"/>
            <a:ext cx="7092280" cy="4896544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12" name="11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3" name="12 Imagen" descr="IP 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32856"/>
            <a:ext cx="5940152" cy="316996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23528" y="3068960"/>
            <a:ext cx="284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This feature allows to review at a glance the status of all the IP channels that the user selected to check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You can see the bitrate and the alarms of each channel</a:t>
            </a:r>
            <a:endParaRPr lang="es-ES" sz="1600" dirty="0">
              <a:solidFill>
                <a:schemeClr val="bg1"/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 rot="10800000">
            <a:off x="5292080" y="620688"/>
            <a:ext cx="783704" cy="864096"/>
            <a:chOff x="4211960" y="476672"/>
            <a:chExt cx="783704" cy="8640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2 Subtítulo"/>
          <p:cNvSpPr txBox="1">
            <a:spLocks/>
          </p:cNvSpPr>
          <p:nvPr/>
        </p:nvSpPr>
        <p:spPr>
          <a:xfrm>
            <a:off x="755576" y="476672"/>
            <a:ext cx="5112568" cy="1080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Monitor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</a:t>
            </a:r>
            <a:r>
              <a:rPr lang="es-ES" sz="1600" dirty="0" err="1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764704"/>
            <a:ext cx="7092280" cy="4896544"/>
          </a:xfrm>
          <a:prstGeom prst="rect">
            <a:avLst/>
          </a:prstGeom>
          <a:solidFill>
            <a:srgbClr val="87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 Grupo"/>
          <p:cNvGrpSpPr/>
          <p:nvPr/>
        </p:nvGrpSpPr>
        <p:grpSpPr>
          <a:xfrm>
            <a:off x="-36512" y="6343200"/>
            <a:ext cx="9289032" cy="151200"/>
            <a:chOff x="-36512" y="6343200"/>
            <a:chExt cx="9289032" cy="151200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0" y="6381328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0" y="6415200"/>
              <a:ext cx="9144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0" y="63432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0" y="6494400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-36512" y="6453336"/>
              <a:ext cx="925252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7308304" y="6237312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6 Marcador de contenido" descr="LOGO GSERTEL transpare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6309320"/>
            <a:ext cx="1083297" cy="216024"/>
          </a:xfrm>
        </p:spPr>
      </p:pic>
      <p:pic>
        <p:nvPicPr>
          <p:cNvPr id="12" name="11 Imagen" descr="LOGO_GPROBE1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1520" y="116632"/>
            <a:ext cx="1656184" cy="437233"/>
          </a:xfrm>
          <a:prstGeom prst="rect">
            <a:avLst/>
          </a:prstGeom>
        </p:spPr>
      </p:pic>
      <p:pic>
        <p:nvPicPr>
          <p:cNvPr id="13" name="12 Imagen" descr="IP 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32856"/>
            <a:ext cx="5940152" cy="316996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23528" y="3068960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The grey shaded zone contains the continuous monitoring </a:t>
            </a:r>
            <a:r>
              <a:rPr lang="en-US" sz="1600" dirty="0" smtClean="0">
                <a:solidFill>
                  <a:schemeClr val="bg1"/>
                </a:solidFill>
              </a:rPr>
              <a:t>channels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 rot="10800000">
            <a:off x="5292080" y="620688"/>
            <a:ext cx="783704" cy="864096"/>
            <a:chOff x="4211960" y="476672"/>
            <a:chExt cx="783704" cy="8640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11960" y="476672"/>
              <a:ext cx="0" cy="8640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4211960" y="476672"/>
              <a:ext cx="783704" cy="83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2 Subtítulo"/>
          <p:cNvSpPr txBox="1">
            <a:spLocks/>
          </p:cNvSpPr>
          <p:nvPr/>
        </p:nvSpPr>
        <p:spPr>
          <a:xfrm>
            <a:off x="755576" y="476672"/>
            <a:ext cx="5112568" cy="1080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Monitor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355976" y="2924944"/>
            <a:ext cx="3528392" cy="432048"/>
          </a:xfrm>
          <a:prstGeom prst="roundRect">
            <a:avLst/>
          </a:prstGeom>
          <a:noFill/>
          <a:ln w="28575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curvado"/>
          <p:cNvCxnSpPr>
            <a:stCxn id="16" idx="0"/>
            <a:endCxn id="28" idx="0"/>
          </p:cNvCxnSpPr>
          <p:nvPr/>
        </p:nvCxnSpPr>
        <p:spPr>
          <a:xfrm rot="5400000" flipH="1" flipV="1">
            <a:off x="3860794" y="809582"/>
            <a:ext cx="144016" cy="4374740"/>
          </a:xfrm>
          <a:prstGeom prst="curvedConnector3">
            <a:avLst>
              <a:gd name="adj1" fmla="val 258732"/>
            </a:avLst>
          </a:prstGeom>
          <a:ln w="28575">
            <a:solidFill>
              <a:srgbClr val="FF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187624" y="3573016"/>
            <a:ext cx="1872208" cy="0"/>
          </a:xfrm>
          <a:prstGeom prst="line">
            <a:avLst/>
          </a:prstGeom>
          <a:ln w="19050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1835696" y="1296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>
                <a:solidFill>
                  <a:schemeClr val="bg1"/>
                </a:solidFill>
              </a:rPr>
              <a:t>c</a:t>
            </a:r>
            <a:r>
              <a:rPr lang="es-ES" dirty="0" err="1" smtClean="0">
                <a:solidFill>
                  <a:schemeClr val="bg1"/>
                </a:solidFill>
              </a:rPr>
              <a:t>ontinuous</a:t>
            </a:r>
            <a:r>
              <a:rPr lang="es-ES" dirty="0" smtClean="0">
                <a:solidFill>
                  <a:schemeClr val="bg1"/>
                </a:solidFill>
              </a:rPr>
              <a:t> monitoring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948264" y="165971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</a:t>
            </a:r>
            <a:r>
              <a:rPr lang="es-ES" sz="1600" dirty="0" err="1" smtClean="0">
                <a:solidFill>
                  <a:schemeClr val="bg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application</a:t>
            </a:r>
            <a:endParaRPr lang="es-ES" sz="1600" dirty="0">
              <a:solidFill>
                <a:schemeClr val="bg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340</Words>
  <Application>Microsoft Office PowerPoint</Application>
  <PresentationFormat>Presentación en pantalla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  COST-EFFECTIVE SOLUTION  IP LAST MILE MONITORING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 Fiuza Rey</dc:creator>
  <cp:lastModifiedBy>Monica Fiuza Rey</cp:lastModifiedBy>
  <cp:revision>65</cp:revision>
  <dcterms:created xsi:type="dcterms:W3CDTF">2019-09-04T10:23:05Z</dcterms:created>
  <dcterms:modified xsi:type="dcterms:W3CDTF">2019-09-10T10:20:10Z</dcterms:modified>
</cp:coreProperties>
</file>